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696" r:id="rId2"/>
    <p:sldId id="920" r:id="rId3"/>
    <p:sldId id="1058" r:id="rId4"/>
    <p:sldId id="921" r:id="rId5"/>
    <p:sldId id="1062" r:id="rId6"/>
    <p:sldId id="1063" r:id="rId7"/>
    <p:sldId id="1064" r:id="rId8"/>
    <p:sldId id="1076" r:id="rId9"/>
    <p:sldId id="1077" r:id="rId10"/>
    <p:sldId id="1078" r:id="rId11"/>
    <p:sldId id="1079" r:id="rId12"/>
    <p:sldId id="1080" r:id="rId13"/>
    <p:sldId id="1081" r:id="rId14"/>
    <p:sldId id="1059" r:id="rId15"/>
    <p:sldId id="1065" r:id="rId16"/>
    <p:sldId id="1066" r:id="rId17"/>
    <p:sldId id="1067" r:id="rId18"/>
    <p:sldId id="1068" r:id="rId19"/>
    <p:sldId id="1082" r:id="rId20"/>
    <p:sldId id="1083" r:id="rId21"/>
    <p:sldId id="1084" r:id="rId22"/>
    <p:sldId id="1085" r:id="rId23"/>
    <p:sldId id="1086" r:id="rId24"/>
    <p:sldId id="1087" r:id="rId25"/>
    <p:sldId id="1088" r:id="rId26"/>
    <p:sldId id="1089" r:id="rId27"/>
    <p:sldId id="1090" r:id="rId28"/>
    <p:sldId id="1091" r:id="rId29"/>
    <p:sldId id="1060" r:id="rId30"/>
    <p:sldId id="1069" r:id="rId31"/>
    <p:sldId id="1070" r:id="rId32"/>
    <p:sldId id="1071" r:id="rId33"/>
    <p:sldId id="1072" r:id="rId34"/>
    <p:sldId id="1092" r:id="rId35"/>
    <p:sldId id="1061" r:id="rId36"/>
    <p:sldId id="1073" r:id="rId37"/>
    <p:sldId id="1074" r:id="rId38"/>
    <p:sldId id="1075" r:id="rId39"/>
    <p:sldId id="1093" r:id="rId40"/>
    <p:sldId id="1094" r:id="rId41"/>
    <p:sldId id="1095" r:id="rId42"/>
    <p:sldId id="1096" r:id="rId43"/>
    <p:sldId id="1097" r:id="rId44"/>
    <p:sldId id="1098" r:id="rId45"/>
    <p:sldId id="1099" r:id="rId46"/>
    <p:sldId id="1100" r:id="rId47"/>
    <p:sldId id="988" r:id="rId48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1F2"/>
    <a:srgbClr val="0066CC"/>
    <a:srgbClr val="00B0F0"/>
    <a:srgbClr val="0070C0"/>
    <a:srgbClr val="A3D6D9"/>
    <a:srgbClr val="004586"/>
    <a:srgbClr val="1C2948"/>
    <a:srgbClr val="FBBCA3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5" autoAdjust="0"/>
    <p:restoredTop sz="84491" autoAdjust="0"/>
  </p:normalViewPr>
  <p:slideViewPr>
    <p:cSldViewPr snapToGrid="0">
      <p:cViewPr varScale="1">
        <p:scale>
          <a:sx n="88" d="100"/>
          <a:sy n="88" d="100"/>
        </p:scale>
        <p:origin x="174" y="54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2023/8/13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80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020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1755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59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909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E2AD35-AC65-4570-AD7A-63696EC132C7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3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735D9E8-E0F0-4EB1-AAE4-5CD6C324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C6611-C4CB-4BA6-B035-A55273F25979}" type="datetimeFigureOut">
              <a:rPr lang="zh-CN" altLang="en-US"/>
              <a:pPr>
                <a:defRPr/>
              </a:pPr>
              <a:t>2023/8/13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C352B22-210C-45B4-BB61-C7744802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2CBF046-B4F4-444E-97E1-60C7ED35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0EC5-1F68-43A4-8033-85A1E47CD7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23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B86F320-4194-21B6-7B81-0A8C6E37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" y="-208492"/>
            <a:ext cx="12192000" cy="2877397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数据挖掘</a:t>
            </a:r>
            <a:r>
              <a:rPr lang="en-US" altLang="zh-CN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3A197C-DA29-EAF1-8735-146044825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3" y="99668"/>
            <a:ext cx="2258399" cy="515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91A684-6720-ED10-C84B-C62A68242838}"/>
              </a:ext>
            </a:extLst>
          </p:cNvPr>
          <p:cNvSpPr txBox="1"/>
          <p:nvPr/>
        </p:nvSpPr>
        <p:spPr>
          <a:xfrm>
            <a:off x="1240971" y="1443254"/>
            <a:ext cx="9029700" cy="454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通常我们会使用“距离”衡量样本远近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不同的场景，不同的评定内容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图片检索：图片内容相似度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图片分割：图片像素</a:t>
            </a:r>
            <a:r>
              <a:rPr lang="en-US" altLang="zh-CN" sz="2800" dirty="0">
                <a:latin typeface="+mj-ea"/>
                <a:ea typeface="+mj-ea"/>
              </a:rPr>
              <a:t>(</a:t>
            </a:r>
            <a:r>
              <a:rPr lang="zh-CN" altLang="en-US" sz="2800" dirty="0">
                <a:latin typeface="+mj-ea"/>
                <a:ea typeface="+mj-ea"/>
              </a:rPr>
              <a:t>颜色</a:t>
            </a:r>
            <a:r>
              <a:rPr lang="en-US" altLang="zh-CN" sz="2800" dirty="0">
                <a:latin typeface="+mj-ea"/>
                <a:ea typeface="+mj-ea"/>
              </a:rPr>
              <a:t>)</a:t>
            </a:r>
            <a:r>
              <a:rPr lang="zh-CN" altLang="en-US" sz="2800" dirty="0">
                <a:latin typeface="+mj-ea"/>
                <a:ea typeface="+mj-ea"/>
              </a:rPr>
              <a:t>相似度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网页聚类：文本内容相似度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社交网络聚类：</a:t>
            </a:r>
            <a:r>
              <a:rPr lang="en-US" altLang="zh-CN" sz="2800" dirty="0">
                <a:latin typeface="+mj-ea"/>
                <a:ea typeface="+mj-ea"/>
              </a:rPr>
              <a:t>(</a:t>
            </a:r>
            <a:r>
              <a:rPr lang="zh-CN" altLang="en-US" sz="2800" dirty="0">
                <a:latin typeface="+mj-ea"/>
                <a:ea typeface="+mj-ea"/>
              </a:rPr>
              <a:t>被</a:t>
            </a:r>
            <a:r>
              <a:rPr lang="en-US" altLang="zh-CN" sz="2800" dirty="0">
                <a:latin typeface="+mj-ea"/>
                <a:ea typeface="+mj-ea"/>
              </a:rPr>
              <a:t>)</a:t>
            </a:r>
            <a:r>
              <a:rPr lang="zh-CN" altLang="en-US" sz="2800" dirty="0">
                <a:latin typeface="+mj-ea"/>
                <a:ea typeface="+mj-ea"/>
              </a:rPr>
              <a:t>关注人群，喜好，喜好内容 </a:t>
            </a:r>
            <a:endParaRPr lang="en-US" altLang="zh-CN" sz="2800" dirty="0">
              <a:latin typeface="+mj-ea"/>
              <a:ea typeface="+mj-ea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电商用户聚类：点击</a:t>
            </a:r>
            <a:r>
              <a:rPr lang="en-US" altLang="zh-CN" sz="2800" dirty="0">
                <a:latin typeface="+mj-ea"/>
                <a:ea typeface="+mj-ea"/>
              </a:rPr>
              <a:t>/</a:t>
            </a:r>
            <a:r>
              <a:rPr lang="zh-CN" altLang="en-US" sz="2800" dirty="0">
                <a:latin typeface="+mj-ea"/>
                <a:ea typeface="+mj-ea"/>
              </a:rPr>
              <a:t>加车</a:t>
            </a:r>
            <a:r>
              <a:rPr lang="en-US" altLang="zh-CN" sz="2800" dirty="0">
                <a:latin typeface="+mj-ea"/>
                <a:ea typeface="+mj-ea"/>
              </a:rPr>
              <a:t>/</a:t>
            </a:r>
            <a:r>
              <a:rPr lang="zh-CN" altLang="en-US" sz="2800" dirty="0">
                <a:latin typeface="+mj-ea"/>
                <a:ea typeface="+mj-ea"/>
              </a:rPr>
              <a:t>购买商品，行为序列</a:t>
            </a:r>
            <a:r>
              <a:rPr lang="en-US" altLang="zh-CN" sz="2800" dirty="0">
                <a:latin typeface="+mj-ea"/>
                <a:ea typeface="+mj-ea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55171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5128DF-2F8B-3C32-0645-A20EE319A15F}"/>
              </a:ext>
            </a:extLst>
          </p:cNvPr>
          <p:cNvSpPr txBox="1"/>
          <p:nvPr/>
        </p:nvSpPr>
        <p:spPr>
          <a:xfrm>
            <a:off x="1861456" y="1225689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不管用什么样的评定内容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最终都会把样本表示成向量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向量的距离怎么表示？ </a:t>
            </a:r>
            <a:endParaRPr lang="en-US" altLang="zh-CN" sz="2800" dirty="0"/>
          </a:p>
          <a:p>
            <a:pPr lvl="1"/>
            <a:endParaRPr lang="zh-CN" altLang="en-US" sz="2800" dirty="0"/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最常用的距离判定：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欧式距离 </a:t>
            </a:r>
            <a:endParaRPr lang="en-US" altLang="zh-CN" sz="2800" dirty="0"/>
          </a:p>
          <a:p>
            <a:pPr lvl="1"/>
            <a:r>
              <a:rPr lang="zh-CN" altLang="en-US" sz="2800" dirty="0"/>
              <a:t>	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曼哈顿距离 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余弦距离？ </a:t>
            </a:r>
            <a:endParaRPr lang="en-US" altLang="zh-CN" sz="2800" dirty="0"/>
          </a:p>
          <a:p>
            <a:pPr lvl="1"/>
            <a:endParaRPr lang="zh-CN" altLang="en-US" sz="2800" dirty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核函数映射后距离 </a:t>
            </a:r>
          </a:p>
          <a:p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51A6AF-638B-E59D-F98C-5A61C185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91" y="3361287"/>
            <a:ext cx="4964167" cy="6283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16F48-4326-848F-021F-B8D0AAB3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34" y="4175276"/>
            <a:ext cx="3617109" cy="5466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9EE346-CEF9-1A13-934E-A6C92CFE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471" y="5914366"/>
            <a:ext cx="3843695" cy="4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0735FC-1496-80BD-5DC4-A761004996F1}"/>
              </a:ext>
            </a:extLst>
          </p:cNvPr>
          <p:cNvSpPr txBox="1"/>
          <p:nvPr/>
        </p:nvSpPr>
        <p:spPr>
          <a:xfrm>
            <a:off x="1132114" y="1391139"/>
            <a:ext cx="7211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左边用欧氏距离，右边用核函数映射后距离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AF4630-81B5-61E6-46EA-436552A0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0" y="2453956"/>
            <a:ext cx="8637513" cy="37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52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68A478-FD66-5394-D740-5F827B894E53}"/>
              </a:ext>
            </a:extLst>
          </p:cNvPr>
          <p:cNvSpPr txBox="1"/>
          <p:nvPr/>
        </p:nvSpPr>
        <p:spPr>
          <a:xfrm>
            <a:off x="1115785" y="1540052"/>
            <a:ext cx="6096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有些聚类算法得到的</a:t>
            </a:r>
            <a:r>
              <a:rPr lang="en-US" altLang="zh-CN" sz="2800" dirty="0">
                <a:latin typeface="+mj-ea"/>
                <a:ea typeface="+mj-ea"/>
              </a:rPr>
              <a:t>cluster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是一个独立于另外一个的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比如</a:t>
            </a:r>
            <a:r>
              <a:rPr lang="en-US" altLang="zh-CN" sz="2800" dirty="0">
                <a:latin typeface="+mj-ea"/>
                <a:ea typeface="+mj-ea"/>
              </a:rPr>
              <a:t>K-means</a:t>
            </a:r>
            <a:r>
              <a:rPr lang="zh-CN" altLang="en-US" sz="2800" dirty="0">
                <a:latin typeface="+mj-ea"/>
                <a:ea typeface="+mj-ea"/>
              </a:rPr>
              <a:t>，高斯混合模型 </a:t>
            </a:r>
            <a:endParaRPr lang="en-US" altLang="zh-CN" sz="2800" dirty="0">
              <a:latin typeface="+mj-ea"/>
              <a:ea typeface="+mj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zh-CN" altLang="en-US" sz="2800" dirty="0">
              <a:latin typeface="+mj-ea"/>
              <a:ea typeface="+mj-ea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有些聚类算法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可以看做树状层叠 </a:t>
            </a:r>
            <a:r>
              <a:rPr lang="zh-CN" altLang="en-US" sz="2800" dirty="0"/>
              <a:t>	</a:t>
            </a:r>
            <a:endParaRPr lang="en-US" altLang="zh-CN" sz="2800" dirty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无需初始输入聚类个数</a:t>
            </a:r>
            <a:endParaRPr lang="en-US" altLang="zh-CN" sz="2800" dirty="0"/>
          </a:p>
        </p:txBody>
      </p:sp>
      <p:pic>
        <p:nvPicPr>
          <p:cNvPr id="4" name="Picture 25">
            <a:extLst>
              <a:ext uri="{FF2B5EF4-FFF2-40B4-BE49-F238E27FC236}">
                <a16:creationId xmlns:a16="http://schemas.microsoft.com/office/drawing/2014/main" id="{50AAE98D-D419-393B-C73C-4968E0C0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792" y="1344108"/>
            <a:ext cx="3135721" cy="2469321"/>
          </a:xfrm>
          <a:prstGeom prst="rect">
            <a:avLst/>
          </a:prstGeom>
        </p:spPr>
      </p:pic>
      <p:pic>
        <p:nvPicPr>
          <p:cNvPr id="5" name="Picture 24">
            <a:extLst>
              <a:ext uri="{FF2B5EF4-FFF2-40B4-BE49-F238E27FC236}">
                <a16:creationId xmlns:a16="http://schemas.microsoft.com/office/drawing/2014/main" id="{2EF8B263-A133-5F22-FAE8-592C5D48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50" y="4554661"/>
            <a:ext cx="5508808" cy="19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42">
            <a:extLst>
              <a:ext uri="{FF2B5EF4-FFF2-40B4-BE49-F238E27FC236}">
                <a16:creationId xmlns:a16="http://schemas.microsoft.com/office/drawing/2014/main" id="{D0748AEF-6471-EEF6-2449-E0A445EDC7B4}"/>
              </a:ext>
            </a:extLst>
          </p:cNvPr>
          <p:cNvSpPr/>
          <p:nvPr/>
        </p:nvSpPr>
        <p:spPr>
          <a:xfrm>
            <a:off x="2639616" y="2679094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27C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C7773AB-3DEF-80CD-AFA7-FD0ABBE0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932416"/>
            <a:ext cx="2596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聚类算法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4A30845-B19D-0147-5FBC-F76691D00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745738"/>
            <a:ext cx="339836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K-means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聚类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6D72D50-EF66-8CB5-7605-1745DAB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59060"/>
            <a:ext cx="2665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层次聚类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85FB205-477F-A859-E7EC-9BD4A61A1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4372382"/>
            <a:ext cx="35746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高斯混合模型</a:t>
            </a:r>
          </a:p>
        </p:txBody>
      </p:sp>
    </p:spTree>
    <p:extLst>
      <p:ext uri="{BB962C8B-B14F-4D97-AF65-F5344CB8AC3E}">
        <p14:creationId xmlns:p14="http://schemas.microsoft.com/office/powerpoint/2010/main" val="4053754362"/>
      </p:ext>
    </p:extLst>
  </p:cSld>
  <p:clrMapOvr>
    <a:masterClrMapping/>
  </p:clrMapOvr>
  <p:transition advTm="8005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4BA31-2D87-2852-2BB8-6F3DAFB7EFBF}"/>
              </a:ext>
            </a:extLst>
          </p:cNvPr>
          <p:cNvSpPr txBox="1"/>
          <p:nvPr/>
        </p:nvSpPr>
        <p:spPr>
          <a:xfrm>
            <a:off x="680356" y="1331302"/>
            <a:ext cx="1096735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提出非常早，使用非常频繁的聚类算法 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输入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+mj-ea"/>
                <a:ea typeface="+mj-ea"/>
              </a:rPr>
              <a:t>input1</a:t>
            </a:r>
            <a:r>
              <a:rPr lang="zh-CN" altLang="en-US" sz="2800" dirty="0">
                <a:latin typeface="+mj-ea"/>
                <a:ea typeface="+mj-ea"/>
              </a:rPr>
              <a:t>：</a:t>
            </a:r>
            <a:r>
              <a:rPr lang="en-US" altLang="zh-CN" sz="2800" dirty="0">
                <a:latin typeface="+mj-ea"/>
                <a:ea typeface="+mj-ea"/>
              </a:rPr>
              <a:t>N</a:t>
            </a:r>
            <a:r>
              <a:rPr lang="zh-CN" altLang="en-US" sz="2800" dirty="0">
                <a:latin typeface="+mj-ea"/>
                <a:ea typeface="+mj-ea"/>
              </a:rPr>
              <a:t>个样本 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+mj-ea"/>
                <a:ea typeface="+mj-ea"/>
              </a:rPr>
              <a:t>input2</a:t>
            </a:r>
            <a:r>
              <a:rPr lang="zh-CN" altLang="en-US" sz="2800" dirty="0">
                <a:latin typeface="+mj-ea"/>
                <a:ea typeface="+mj-ea"/>
              </a:rPr>
              <a:t>：拟定的聚类个数</a:t>
            </a:r>
            <a:r>
              <a:rPr lang="en-US" altLang="zh-CN" sz="2800" dirty="0">
                <a:latin typeface="+mj-ea"/>
                <a:ea typeface="+mj-ea"/>
              </a:rPr>
              <a:t>K 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初始化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随机初始化</a:t>
            </a:r>
            <a:r>
              <a:rPr lang="en-US" altLang="zh-CN" sz="2800" dirty="0">
                <a:latin typeface="+mj-ea"/>
                <a:ea typeface="+mj-ea"/>
              </a:rPr>
              <a:t>K</a:t>
            </a:r>
            <a:r>
              <a:rPr lang="zh-CN" altLang="en-US" sz="2800" dirty="0">
                <a:latin typeface="+mj-ea"/>
                <a:ea typeface="+mj-ea"/>
              </a:rPr>
              <a:t>个</a:t>
            </a:r>
            <a:r>
              <a:rPr lang="en-US" altLang="zh-CN" sz="2800" dirty="0">
                <a:latin typeface="+mj-ea"/>
                <a:ea typeface="+mj-ea"/>
              </a:rPr>
              <a:t>D</a:t>
            </a:r>
            <a:r>
              <a:rPr lang="zh-CN" altLang="en-US" sz="2800" dirty="0">
                <a:latin typeface="+mj-ea"/>
                <a:ea typeface="+mj-ea"/>
              </a:rPr>
              <a:t>维的向量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选取</a:t>
            </a:r>
            <a:r>
              <a:rPr lang="en-US" altLang="zh-CN" sz="2800" dirty="0">
                <a:latin typeface="+mj-ea"/>
                <a:ea typeface="+mj-ea"/>
              </a:rPr>
              <a:t>K</a:t>
            </a:r>
            <a:r>
              <a:rPr lang="zh-CN" altLang="en-US" sz="2800" dirty="0">
                <a:latin typeface="+mj-ea"/>
                <a:ea typeface="+mj-ea"/>
              </a:rPr>
              <a:t>个不同的样本点作为初始聚类中心 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迭代直至收敛 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对于每个样本</a:t>
            </a:r>
            <a:r>
              <a:rPr lang="en-US" altLang="zh-CN" sz="2800" dirty="0" err="1">
                <a:latin typeface="+mj-ea"/>
                <a:ea typeface="+mj-ea"/>
              </a:rPr>
              <a:t>xn</a:t>
            </a:r>
            <a:r>
              <a:rPr lang="zh-CN" altLang="en-US" sz="2800" dirty="0">
                <a:latin typeface="+mj-ea"/>
                <a:ea typeface="+mj-ea"/>
              </a:rPr>
              <a:t>都指定其为离其最近的聚类中心的</a:t>
            </a:r>
            <a:r>
              <a:rPr lang="en-US" altLang="zh-CN" sz="2800" dirty="0">
                <a:latin typeface="+mj-ea"/>
                <a:ea typeface="+mj-ea"/>
              </a:rPr>
              <a:t>cluster</a:t>
            </a:r>
          </a:p>
          <a:p>
            <a:pPr lvl="1"/>
            <a:endParaRPr lang="en-US" altLang="zh-CN" sz="2800" dirty="0">
              <a:latin typeface="+mj-ea"/>
              <a:ea typeface="+mj-ea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重新计算聚类中心</a:t>
            </a:r>
            <a:endParaRPr lang="en-US" altLang="zh-CN" sz="2800" dirty="0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9AB44D-5C02-D8A5-FD13-919B32C4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677" y="2160059"/>
            <a:ext cx="3429025" cy="538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08C3A1-1AFD-A83C-01EB-B75B95C4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016" y="5192811"/>
            <a:ext cx="4540384" cy="4785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66CDF1-F3BE-9F12-94DF-C8789ACB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172" y="6097088"/>
            <a:ext cx="1721130" cy="6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DE2DBE-BB25-DF76-A3D4-A23B746DD784}"/>
              </a:ext>
            </a:extLst>
          </p:cNvPr>
          <p:cNvSpPr txBox="1"/>
          <p:nvPr/>
        </p:nvSpPr>
        <p:spPr>
          <a:xfrm>
            <a:off x="718457" y="1517889"/>
            <a:ext cx="101454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迭代收敛怎么定义？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+mj-ea"/>
                <a:ea typeface="+mj-ea"/>
              </a:rPr>
              <a:t>聚类中心不再有变化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+mj-ea"/>
                <a:ea typeface="+mj-ea"/>
              </a:rPr>
              <a:t>每个样本到对应聚类中心的距离之和不再有很大变化</a:t>
            </a:r>
            <a:endParaRPr lang="en-US" altLang="zh-CN" sz="2800" dirty="0">
              <a:latin typeface="+mj-ea"/>
              <a:ea typeface="+mj-ea"/>
            </a:endParaRPr>
          </a:p>
          <a:p>
            <a:pPr lvl="1"/>
            <a:r>
              <a:rPr lang="zh-CN" altLang="en-US" sz="2800" dirty="0">
                <a:latin typeface="+mj-ea"/>
                <a:ea typeface="+mj-ea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比如以下样本点要聚成</a:t>
            </a:r>
            <a:r>
              <a:rPr lang="en-US" altLang="zh-CN" sz="2800" dirty="0">
                <a:latin typeface="+mj-ea"/>
                <a:ea typeface="+mj-ea"/>
              </a:rPr>
              <a:t>2</a:t>
            </a:r>
            <a:r>
              <a:rPr lang="zh-CN" altLang="en-US" sz="2800" dirty="0">
                <a:latin typeface="+mj-ea"/>
                <a:ea typeface="+mj-ea"/>
              </a:rPr>
              <a:t>类 </a:t>
            </a:r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897FE7CD-2674-264B-3277-41314D8E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0" y="3764658"/>
            <a:ext cx="2828482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0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270000-EA03-9F77-D9E0-DDE71F5E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45" y="1505311"/>
            <a:ext cx="5067479" cy="51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50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1BAAE7-926C-6AD2-5088-4E98E50B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14" y="1450009"/>
            <a:ext cx="5078371" cy="50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77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F17DE3-48FF-6F8E-DEDD-2120D6A92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17" y="1464163"/>
            <a:ext cx="5072054" cy="50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3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C7773AB-3DEF-80CD-AFA7-FD0ABBE0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932416"/>
            <a:ext cx="2596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聚类算法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4A30845-B19D-0147-5FBC-F76691D00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745738"/>
            <a:ext cx="339836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K-means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聚类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6D72D50-EF66-8CB5-7605-1745DAB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59060"/>
            <a:ext cx="2665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层次聚类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85FB205-477F-A859-E7EC-9BD4A61A1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4372382"/>
            <a:ext cx="35746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高斯混合模型</a:t>
            </a:r>
          </a:p>
        </p:txBody>
      </p:sp>
    </p:spTree>
    <p:extLst>
      <p:ext uri="{BB962C8B-B14F-4D97-AF65-F5344CB8AC3E}">
        <p14:creationId xmlns:p14="http://schemas.microsoft.com/office/powerpoint/2010/main" val="1253538490"/>
      </p:ext>
    </p:extLst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pic>
        <p:nvPicPr>
          <p:cNvPr id="2" name="Picture 38">
            <a:extLst>
              <a:ext uri="{FF2B5EF4-FFF2-40B4-BE49-F238E27FC236}">
                <a16:creationId xmlns:a16="http://schemas.microsoft.com/office/drawing/2014/main" id="{5C7825D4-416A-B4F7-35E9-4DFACC38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293" y="1313361"/>
            <a:ext cx="5336414" cy="53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2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pic>
        <p:nvPicPr>
          <p:cNvPr id="2" name="Picture 44">
            <a:extLst>
              <a:ext uri="{FF2B5EF4-FFF2-40B4-BE49-F238E27FC236}">
                <a16:creationId xmlns:a16="http://schemas.microsoft.com/office/drawing/2014/main" id="{2B437642-CABF-0592-D6BF-2A427A37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49" y="1301784"/>
            <a:ext cx="5024665" cy="51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6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pic>
        <p:nvPicPr>
          <p:cNvPr id="2" name="Picture 46">
            <a:extLst>
              <a:ext uri="{FF2B5EF4-FFF2-40B4-BE49-F238E27FC236}">
                <a16:creationId xmlns:a16="http://schemas.microsoft.com/office/drawing/2014/main" id="{8E27B451-5140-AE60-89D7-CDE5DEFEE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95" y="1277256"/>
            <a:ext cx="5322162" cy="53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5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C126DB-BE22-071E-3E0C-05311DBC5BB3}"/>
              </a:ext>
            </a:extLst>
          </p:cNvPr>
          <p:cNvSpPr txBox="1"/>
          <p:nvPr/>
        </p:nvSpPr>
        <p:spPr>
          <a:xfrm>
            <a:off x="1028699" y="1411380"/>
            <a:ext cx="878477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有损失函数吗？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答：有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假定                      为</a:t>
            </a:r>
            <a:r>
              <a:rPr lang="en-US" altLang="zh-CN" sz="2800" dirty="0"/>
              <a:t>K</a:t>
            </a:r>
            <a:r>
              <a:rPr lang="zh-CN" altLang="en-US" sz="2800" dirty="0"/>
              <a:t>个聚类中心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用                    表示</a:t>
            </a:r>
            <a:r>
              <a:rPr lang="en-US" altLang="zh-CN" sz="2800" dirty="0" err="1"/>
              <a:t>xn</a:t>
            </a:r>
            <a:r>
              <a:rPr lang="zh-CN" altLang="en-US" sz="2800" dirty="0"/>
              <a:t>是否属于聚类</a:t>
            </a:r>
            <a:r>
              <a:rPr lang="en-US" altLang="zh-CN" sz="2800" dirty="0"/>
              <a:t>k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则损失函数这如下这样定义的 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表征了散度</a:t>
            </a:r>
            <a:r>
              <a:rPr lang="en-US" altLang="zh-CN" sz="2800" dirty="0"/>
              <a:t>(</a:t>
            </a:r>
            <a:r>
              <a:rPr lang="zh-CN" altLang="en-US" sz="2800" dirty="0"/>
              <a:t>混乱度</a:t>
            </a:r>
            <a:r>
              <a:rPr lang="en-US" altLang="zh-CN" sz="2800" dirty="0"/>
              <a:t>) 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1371600" lvl="2" indent="-457200">
              <a:buFont typeface="Wingdings" panose="05000000000000000000" pitchFamily="2" charset="2"/>
              <a:buChar char="l"/>
            </a:pPr>
            <a:endParaRPr lang="en-US" altLang="zh-CN" sz="2800" dirty="0"/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最小化损失函数的过程是一个</a:t>
            </a:r>
            <a:r>
              <a:rPr lang="en-US" altLang="zh-CN" sz="2800" dirty="0"/>
              <a:t>NP</a:t>
            </a:r>
            <a:r>
              <a:rPr lang="zh-CN" altLang="en-US" sz="2800" dirty="0"/>
              <a:t>问题 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那上面的迭代？ 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对，它是一个收敛到局部最低点的过程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A3239-C35F-BCA7-8B90-7355F9240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76" y="2362197"/>
            <a:ext cx="2009790" cy="3810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86D5C4-7D57-861B-31A0-A569B7FD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9" y="2806444"/>
            <a:ext cx="1845126" cy="4115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0911B5-670C-7685-D8FA-EF912533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530" y="4144400"/>
            <a:ext cx="4776822" cy="1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90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8D5D4D-F080-C07F-177E-E531B9A18F0C}"/>
              </a:ext>
            </a:extLst>
          </p:cNvPr>
          <p:cNvSpPr txBox="1"/>
          <p:nvPr/>
        </p:nvSpPr>
        <p:spPr>
          <a:xfrm>
            <a:off x="1034143" y="1390782"/>
            <a:ext cx="97917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那，怎么办呢？ 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答：这个算法真的是初始聚类中心敏感的 </a:t>
            </a:r>
            <a:endParaRPr lang="en-US" altLang="zh-CN" sz="2800" dirty="0"/>
          </a:p>
          <a:p>
            <a:endParaRPr lang="zh-CN" altLang="en-US" sz="2800" dirty="0"/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我们可以有一些办法缓解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/>
              <a:t>初始第一个聚类中心为某个样本点，初始第二个聚类中心为离它最远的点，第三个为离它俩最远的</a:t>
            </a:r>
            <a:r>
              <a:rPr lang="en-US" altLang="zh-CN" sz="2800" dirty="0"/>
              <a:t>…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/>
              <a:t>多初始化几遍，选所有这些聚类中损失函数</a:t>
            </a:r>
            <a:r>
              <a:rPr lang="en-US" altLang="zh-CN" sz="2800" dirty="0"/>
              <a:t>(</a:t>
            </a:r>
            <a:r>
              <a:rPr lang="zh-CN" altLang="en-US" sz="2800" dirty="0"/>
              <a:t>到聚类中心和</a:t>
            </a:r>
            <a:r>
              <a:rPr lang="en-US" altLang="zh-CN" sz="2800" dirty="0"/>
              <a:t>)</a:t>
            </a:r>
            <a:r>
              <a:rPr lang="zh-CN" altLang="en-US" sz="2800" dirty="0"/>
              <a:t>最小的。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/>
              <a:t>优化的初始化聚类方法（</a:t>
            </a:r>
            <a:r>
              <a:rPr lang="en-US" altLang="zh-CN" sz="2800" dirty="0"/>
              <a:t>Arthur </a:t>
            </a:r>
            <a:r>
              <a:rPr lang="zh-CN" altLang="en-US" sz="2800" dirty="0"/>
              <a:t>和 </a:t>
            </a:r>
            <a:r>
              <a:rPr lang="en-US" altLang="zh-CN" sz="2800" dirty="0" err="1"/>
              <a:t>Vassilvitskii</a:t>
            </a:r>
            <a:r>
              <a:rPr lang="en-US" altLang="zh-CN" sz="2800" dirty="0"/>
              <a:t> </a:t>
            </a:r>
            <a:r>
              <a:rPr lang="zh-CN" altLang="en-US" sz="2800" dirty="0"/>
              <a:t>提出的</a:t>
            </a:r>
            <a:r>
              <a:rPr lang="en-US" altLang="zh-CN" sz="2800" dirty="0"/>
              <a:t>K-means++</a:t>
            </a:r>
            <a:r>
              <a:rPr lang="zh-CN" altLang="en-US" sz="2800" dirty="0"/>
              <a:t>） </a:t>
            </a:r>
          </a:p>
        </p:txBody>
      </p:sp>
    </p:spTree>
    <p:extLst>
      <p:ext uri="{BB962C8B-B14F-4D97-AF65-F5344CB8AC3E}">
        <p14:creationId xmlns:p14="http://schemas.microsoft.com/office/powerpoint/2010/main" val="3602559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C589D6-084F-6E84-C70F-FA580DE61CE3}"/>
              </a:ext>
            </a:extLst>
          </p:cNvPr>
          <p:cNvSpPr txBox="1"/>
          <p:nvPr/>
        </p:nvSpPr>
        <p:spPr>
          <a:xfrm>
            <a:off x="789214" y="1429629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关于</a:t>
            </a:r>
            <a:r>
              <a:rPr lang="en-US" altLang="zh-CN" sz="2800" dirty="0"/>
              <a:t>K</a:t>
            </a:r>
            <a:r>
              <a:rPr lang="zh-CN" altLang="en-US" sz="2800" dirty="0"/>
              <a:t>的选定？ </a:t>
            </a:r>
          </a:p>
          <a:p>
            <a:r>
              <a:rPr lang="zh-CN" altLang="en-US" sz="2800" dirty="0"/>
              <a:t>       选的不好确实会出现下面的状况 </a:t>
            </a:r>
          </a:p>
        </p:txBody>
      </p:sp>
      <p:pic>
        <p:nvPicPr>
          <p:cNvPr id="4" name="Picture 53">
            <a:extLst>
              <a:ext uri="{FF2B5EF4-FFF2-40B4-BE49-F238E27FC236}">
                <a16:creationId xmlns:a16="http://schemas.microsoft.com/office/drawing/2014/main" id="{75E38A99-ED33-551B-D536-216C9E25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4" y="2757765"/>
            <a:ext cx="3182497" cy="34401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95DF9C-1668-6128-2622-0D255DEE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64" y="2786351"/>
            <a:ext cx="3132936" cy="3411569"/>
          </a:xfrm>
          <a:prstGeom prst="rect">
            <a:avLst/>
          </a:prstGeom>
        </p:spPr>
      </p:pic>
      <p:pic>
        <p:nvPicPr>
          <p:cNvPr id="6" name="Picture 55">
            <a:extLst>
              <a:ext uri="{FF2B5EF4-FFF2-40B4-BE49-F238E27FC236}">
                <a16:creationId xmlns:a16="http://schemas.microsoft.com/office/drawing/2014/main" id="{2B73E0C4-A3ED-58E6-B999-CCE0E0BEA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953" y="2786351"/>
            <a:ext cx="3011905" cy="331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41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C6C90A-7CD6-ED57-B956-415EBCF537C3}"/>
              </a:ext>
            </a:extLst>
          </p:cNvPr>
          <p:cNvSpPr txBox="1"/>
          <p:nvPr/>
        </p:nvSpPr>
        <p:spPr>
          <a:xfrm>
            <a:off x="821872" y="1435856"/>
            <a:ext cx="7239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关于</a:t>
            </a:r>
            <a:r>
              <a:rPr lang="en-US" altLang="zh-CN" sz="2800" dirty="0"/>
              <a:t>K</a:t>
            </a:r>
            <a:r>
              <a:rPr lang="zh-CN" altLang="en-US" sz="2800" dirty="0"/>
              <a:t>的选定？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很经典的“肘点”法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选取不同的</a:t>
            </a:r>
            <a:r>
              <a:rPr lang="en-US" altLang="zh-CN" sz="2800" dirty="0"/>
              <a:t>K</a:t>
            </a:r>
            <a:r>
              <a:rPr lang="zh-CN" altLang="en-US" sz="2800" dirty="0"/>
              <a:t>值，画出损失函数曲线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选取“肘点”值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1C4539-7089-11A5-ED4B-52FE80A3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11" y="3332864"/>
            <a:ext cx="5931922" cy="2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81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4FCDF7-EA4E-320A-C169-82CA06B5E688}"/>
              </a:ext>
            </a:extLst>
          </p:cNvPr>
          <p:cNvSpPr txBox="1"/>
          <p:nvPr/>
        </p:nvSpPr>
        <p:spPr>
          <a:xfrm>
            <a:off x="707571" y="1429631"/>
            <a:ext cx="9622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不同的</a:t>
            </a:r>
            <a:r>
              <a:rPr lang="en-US" altLang="zh-CN" sz="2800" dirty="0"/>
              <a:t>K</a:t>
            </a:r>
            <a:r>
              <a:rPr lang="zh-CN" altLang="en-US" sz="2800" dirty="0"/>
              <a:t>取值与图像分割（聚类很多时候也是业务相关的</a:t>
            </a:r>
            <a:r>
              <a:rPr lang="zh-CN" altLang="en-US" dirty="0"/>
              <a:t>） </a:t>
            </a:r>
          </a:p>
        </p:txBody>
      </p:sp>
      <p:pic>
        <p:nvPicPr>
          <p:cNvPr id="4" name="Picture 59">
            <a:extLst>
              <a:ext uri="{FF2B5EF4-FFF2-40B4-BE49-F238E27FC236}">
                <a16:creationId xmlns:a16="http://schemas.microsoft.com/office/drawing/2014/main" id="{8CB8D922-9197-96A7-CFF9-1A0CB982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947816"/>
            <a:ext cx="6934200" cy="43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51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DE3A85-EFD2-F616-889D-4D60C5AFC867}"/>
              </a:ext>
            </a:extLst>
          </p:cNvPr>
          <p:cNvSpPr txBox="1"/>
          <p:nvPr/>
        </p:nvSpPr>
        <p:spPr>
          <a:xfrm>
            <a:off x="887185" y="1433935"/>
            <a:ext cx="1004207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K-means</a:t>
            </a:r>
            <a:r>
              <a:rPr lang="zh-CN" altLang="en-US" sz="2800" dirty="0">
                <a:latin typeface="+mj-ea"/>
                <a:ea typeface="+mj-ea"/>
              </a:rPr>
              <a:t>的局限性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属于“硬聚类”，每个样本只能有一个类别。其他的一些聚类方法</a:t>
            </a:r>
            <a:r>
              <a:rPr lang="en-US" altLang="zh-CN" sz="2800" dirty="0">
                <a:latin typeface="+mj-ea"/>
                <a:ea typeface="+mj-ea"/>
              </a:rPr>
              <a:t>(GMM</a:t>
            </a:r>
            <a:r>
              <a:rPr lang="zh-CN" altLang="en-US" sz="2800" dirty="0">
                <a:latin typeface="+mj-ea"/>
                <a:ea typeface="+mj-ea"/>
              </a:rPr>
              <a:t>或者模糊</a:t>
            </a:r>
            <a:r>
              <a:rPr lang="en-US" altLang="zh-CN" sz="2800" dirty="0">
                <a:latin typeface="+mj-ea"/>
                <a:ea typeface="+mj-ea"/>
              </a:rPr>
              <a:t>K-means</a:t>
            </a:r>
            <a:r>
              <a:rPr lang="zh-CN" altLang="en-US" sz="2800" dirty="0">
                <a:latin typeface="+mj-ea"/>
                <a:ea typeface="+mj-ea"/>
              </a:rPr>
              <a:t>允许“软聚类”</a:t>
            </a:r>
            <a:r>
              <a:rPr lang="en-US" altLang="zh-CN" sz="2800" dirty="0">
                <a:latin typeface="+mj-ea"/>
                <a:ea typeface="+mj-ea"/>
              </a:rPr>
              <a:t>)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+mj-ea"/>
                <a:ea typeface="+mj-ea"/>
              </a:rPr>
              <a:t>K-means</a:t>
            </a:r>
            <a:r>
              <a:rPr lang="zh-CN" altLang="en-US" sz="2800" dirty="0">
                <a:latin typeface="+mj-ea"/>
                <a:ea typeface="+mj-ea"/>
              </a:rPr>
              <a:t>对异常点的“免疫力”很差，我们可以通过一些调整</a:t>
            </a:r>
            <a:r>
              <a:rPr lang="en-US" altLang="zh-CN" sz="2800" dirty="0">
                <a:latin typeface="+mj-ea"/>
                <a:ea typeface="+mj-ea"/>
              </a:rPr>
              <a:t>(</a:t>
            </a:r>
            <a:r>
              <a:rPr lang="zh-CN" altLang="en-US" sz="2800" dirty="0">
                <a:latin typeface="+mj-ea"/>
                <a:ea typeface="+mj-ea"/>
              </a:rPr>
              <a:t>比如中心不直接取均值，而是找均值最近的样本点代替</a:t>
            </a:r>
            <a:r>
              <a:rPr lang="en-US" altLang="zh-CN" sz="2800" dirty="0">
                <a:latin typeface="+mj-ea"/>
                <a:ea typeface="+mj-ea"/>
              </a:rPr>
              <a:t>)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对于团状的数据点集区分度好，对于带状</a:t>
            </a:r>
            <a:r>
              <a:rPr lang="en-US" altLang="zh-CN" sz="2800" dirty="0">
                <a:latin typeface="+mj-ea"/>
                <a:ea typeface="+mj-ea"/>
              </a:rPr>
              <a:t>(</a:t>
            </a:r>
            <a:r>
              <a:rPr lang="zh-CN" altLang="en-US" sz="2800" dirty="0">
                <a:latin typeface="+mj-ea"/>
                <a:ea typeface="+mj-ea"/>
              </a:rPr>
              <a:t>环绕</a:t>
            </a:r>
            <a:r>
              <a:rPr lang="en-US" altLang="zh-CN" sz="2800" dirty="0">
                <a:latin typeface="+mj-ea"/>
                <a:ea typeface="+mj-ea"/>
              </a:rPr>
              <a:t>)</a:t>
            </a:r>
            <a:r>
              <a:rPr lang="zh-CN" altLang="en-US" sz="2800" dirty="0">
                <a:latin typeface="+mj-ea"/>
                <a:ea typeface="+mj-ea"/>
              </a:rPr>
              <a:t>等“非凸”形状不太好。</a:t>
            </a:r>
            <a:r>
              <a:rPr lang="en-US" altLang="zh-CN" sz="2800" dirty="0">
                <a:latin typeface="+mj-ea"/>
                <a:ea typeface="+mj-ea"/>
              </a:rPr>
              <a:t>(</a:t>
            </a:r>
            <a:r>
              <a:rPr lang="zh-CN" altLang="en-US" sz="2800" dirty="0">
                <a:latin typeface="+mj-ea"/>
                <a:ea typeface="+mj-ea"/>
              </a:rPr>
              <a:t>用谱聚类或者做特征映射</a:t>
            </a:r>
            <a:r>
              <a:rPr lang="en-US" altLang="zh-CN" sz="2800" dirty="0">
                <a:latin typeface="+mj-ea"/>
                <a:ea typeface="+mj-ea"/>
              </a:rPr>
              <a:t>) </a:t>
            </a:r>
          </a:p>
        </p:txBody>
      </p:sp>
      <p:pic>
        <p:nvPicPr>
          <p:cNvPr id="4" name="Picture 61">
            <a:extLst>
              <a:ext uri="{FF2B5EF4-FFF2-40B4-BE49-F238E27FC236}">
                <a16:creationId xmlns:a16="http://schemas.microsoft.com/office/drawing/2014/main" id="{2FED8E9E-1920-F898-E3D6-D0DF1E30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74" y="5121864"/>
            <a:ext cx="3385662" cy="1474879"/>
          </a:xfrm>
          <a:prstGeom prst="rect">
            <a:avLst/>
          </a:prstGeom>
        </p:spPr>
      </p:pic>
      <p:pic>
        <p:nvPicPr>
          <p:cNvPr id="5" name="Picture 62">
            <a:extLst>
              <a:ext uri="{FF2B5EF4-FFF2-40B4-BE49-F238E27FC236}">
                <a16:creationId xmlns:a16="http://schemas.microsoft.com/office/drawing/2014/main" id="{F6F3DF65-F5F7-42A6-2224-71F14D76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06" y="5121864"/>
            <a:ext cx="361442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18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42">
            <a:extLst>
              <a:ext uri="{FF2B5EF4-FFF2-40B4-BE49-F238E27FC236}">
                <a16:creationId xmlns:a16="http://schemas.microsoft.com/office/drawing/2014/main" id="{44D6C7CE-FEBD-A482-D634-BB2E459EA80C}"/>
              </a:ext>
            </a:extLst>
          </p:cNvPr>
          <p:cNvSpPr/>
          <p:nvPr/>
        </p:nvSpPr>
        <p:spPr>
          <a:xfrm>
            <a:off x="2639616" y="3498900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27C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C7773AB-3DEF-80CD-AFA7-FD0ABBE0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932416"/>
            <a:ext cx="2596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聚类算法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4A30845-B19D-0147-5FBC-F76691D00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745738"/>
            <a:ext cx="339836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K-means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聚类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6D72D50-EF66-8CB5-7605-1745DAB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59060"/>
            <a:ext cx="2665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层次聚类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85FB205-477F-A859-E7EC-9BD4A61A1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4372382"/>
            <a:ext cx="35746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高斯混合模型</a:t>
            </a:r>
          </a:p>
        </p:txBody>
      </p:sp>
    </p:spTree>
    <p:extLst>
      <p:ext uri="{BB962C8B-B14F-4D97-AF65-F5344CB8AC3E}">
        <p14:creationId xmlns:p14="http://schemas.microsoft.com/office/powerpoint/2010/main" val="91207366"/>
      </p:ext>
    </p:extLst>
  </p:cSld>
  <p:clrMapOvr>
    <a:masterClrMapping/>
  </p:clrMapOvr>
  <p:transition advTm="800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42">
            <a:extLst>
              <a:ext uri="{FF2B5EF4-FFF2-40B4-BE49-F238E27FC236}">
                <a16:creationId xmlns:a16="http://schemas.microsoft.com/office/drawing/2014/main" id="{01CFF06E-B006-71A1-173A-7865DFF27180}"/>
              </a:ext>
            </a:extLst>
          </p:cNvPr>
          <p:cNvSpPr/>
          <p:nvPr/>
        </p:nvSpPr>
        <p:spPr>
          <a:xfrm>
            <a:off x="2639616" y="1885564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27C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C7773AB-3DEF-80CD-AFA7-FD0ABBE0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932416"/>
            <a:ext cx="2596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聚类算法</a:t>
            </a:r>
            <a:endParaRPr lang="en-US" altLang="zh-CN" sz="36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4A30845-B19D-0147-5FBC-F76691D00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745738"/>
            <a:ext cx="339836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K-means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聚类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6D72D50-EF66-8CB5-7605-1745DAB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59060"/>
            <a:ext cx="2665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层次聚类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85FB205-477F-A859-E7EC-9BD4A61A1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4372382"/>
            <a:ext cx="35746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高斯混合模型</a:t>
            </a:r>
          </a:p>
        </p:txBody>
      </p:sp>
    </p:spTree>
    <p:extLst>
      <p:ext uri="{BB962C8B-B14F-4D97-AF65-F5344CB8AC3E}">
        <p14:creationId xmlns:p14="http://schemas.microsoft.com/office/powerpoint/2010/main" val="160623993"/>
      </p:ext>
    </p:extLst>
  </p:cSld>
  <p:clrMapOvr>
    <a:masterClrMapping/>
  </p:clrMapOvr>
  <p:transition advTm="800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层次聚类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8E7014-9F86-1FBD-7C41-B9172A0A0509}"/>
              </a:ext>
            </a:extLst>
          </p:cNvPr>
          <p:cNvSpPr txBox="1"/>
          <p:nvPr/>
        </p:nvSpPr>
        <p:spPr>
          <a:xfrm>
            <a:off x="1063520" y="1440908"/>
            <a:ext cx="67034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+mj-ea"/>
                <a:ea typeface="+mj-ea"/>
              </a:rPr>
              <a:t>K-means</a:t>
            </a:r>
            <a:r>
              <a:rPr lang="zh-CN" altLang="en-US" sz="2800" dirty="0">
                <a:latin typeface="+mj-ea"/>
                <a:ea typeface="+mj-ea"/>
              </a:rPr>
              <a:t>里面的</a:t>
            </a:r>
            <a:r>
              <a:rPr lang="en-US" altLang="zh-CN" sz="2800" dirty="0">
                <a:latin typeface="+mj-ea"/>
                <a:ea typeface="+mj-ea"/>
              </a:rPr>
              <a:t>K</a:t>
            </a:r>
            <a:r>
              <a:rPr lang="zh-CN" altLang="en-US" sz="2800" dirty="0">
                <a:latin typeface="+mj-ea"/>
                <a:ea typeface="+mj-ea"/>
              </a:rPr>
              <a:t>太难确定了 </a:t>
            </a:r>
          </a:p>
          <a:p>
            <a:r>
              <a:rPr lang="zh-CN" altLang="en-US" sz="2800" dirty="0">
                <a:latin typeface="+mj-ea"/>
                <a:ea typeface="+mj-ea"/>
              </a:rPr>
              <a:t>有！没！有！不！用！定！</a:t>
            </a:r>
            <a:r>
              <a:rPr lang="en-US" altLang="zh-CN" sz="2800" dirty="0">
                <a:latin typeface="+mj-ea"/>
                <a:ea typeface="+mj-ea"/>
              </a:rPr>
              <a:t>K</a:t>
            </a:r>
            <a:r>
              <a:rPr lang="zh-CN" altLang="en-US" sz="2800" dirty="0">
                <a:latin typeface="+mj-ea"/>
                <a:ea typeface="+mj-ea"/>
              </a:rPr>
              <a:t>！的聚类？ </a:t>
            </a:r>
          </a:p>
        </p:txBody>
      </p:sp>
      <p:pic>
        <p:nvPicPr>
          <p:cNvPr id="4" name="Picture 64">
            <a:extLst>
              <a:ext uri="{FF2B5EF4-FFF2-40B4-BE49-F238E27FC236}">
                <a16:creationId xmlns:a16="http://schemas.microsoft.com/office/drawing/2014/main" id="{96C47FE9-914B-8098-3157-1D20EA30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14" y="2440985"/>
            <a:ext cx="5509985" cy="37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6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层次聚类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29408F-DF19-74A4-B7DB-65678C05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93" y="1382300"/>
            <a:ext cx="6294149" cy="47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48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层次聚类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E7EB8A-51BE-8296-4637-7A3B3E335315}"/>
              </a:ext>
            </a:extLst>
          </p:cNvPr>
          <p:cNvSpPr txBox="1"/>
          <p:nvPr/>
        </p:nvSpPr>
        <p:spPr>
          <a:xfrm>
            <a:off x="832757" y="1524115"/>
            <a:ext cx="735874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cluster R</a:t>
            </a:r>
            <a:r>
              <a:rPr lang="zh-CN" altLang="en-US" sz="2800" dirty="0"/>
              <a:t>和</a:t>
            </a:r>
            <a:r>
              <a:rPr lang="en-US" altLang="zh-CN" sz="2800" dirty="0"/>
              <a:t>cluster S</a:t>
            </a:r>
            <a:r>
              <a:rPr lang="zh-CN" altLang="en-US" sz="2800" dirty="0"/>
              <a:t>之间的距离怎么界定？ 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最小连接距离法 </a:t>
            </a:r>
            <a:endParaRPr lang="en-US" altLang="zh-CN" sz="2800" dirty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  <a:p>
            <a:pPr lvl="1"/>
            <a:endParaRPr lang="zh-CN" altLang="en-US" sz="2800" dirty="0"/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最大连接距离法 </a:t>
            </a:r>
            <a:endParaRPr lang="en-US" altLang="zh-CN" sz="2800" dirty="0"/>
          </a:p>
          <a:p>
            <a:pPr marL="914400" lvl="1" indent="-457200">
              <a:buFont typeface="Wingdings" panose="05000000000000000000" pitchFamily="2" charset="2"/>
              <a:buChar char="p"/>
            </a:pPr>
            <a:endParaRPr lang="zh-CN" altLang="en-US" sz="2800" dirty="0"/>
          </a:p>
          <a:p>
            <a:pPr lvl="1"/>
            <a:endParaRPr lang="zh-CN" altLang="en-US" sz="2800" dirty="0"/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平均连接距离法 </a:t>
            </a:r>
          </a:p>
          <a:p>
            <a:pPr lvl="1"/>
            <a:r>
              <a:rPr lang="zh-CN" altLang="en-US" dirty="0"/>
              <a:t>	 	</a:t>
            </a:r>
            <a:endParaRPr lang="en-US" altLang="zh-CN" dirty="0"/>
          </a:p>
        </p:txBody>
      </p:sp>
      <p:pic>
        <p:nvPicPr>
          <p:cNvPr id="5" name="Picture 68">
            <a:extLst>
              <a:ext uri="{FF2B5EF4-FFF2-40B4-BE49-F238E27FC236}">
                <a16:creationId xmlns:a16="http://schemas.microsoft.com/office/drawing/2014/main" id="{DC337618-FFD7-A9BB-EADF-E5415074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483711"/>
            <a:ext cx="3667639" cy="673146"/>
          </a:xfrm>
          <a:prstGeom prst="rect">
            <a:avLst/>
          </a:prstGeom>
        </p:spPr>
      </p:pic>
      <p:pic>
        <p:nvPicPr>
          <p:cNvPr id="6" name="Picture 69">
            <a:extLst>
              <a:ext uri="{FF2B5EF4-FFF2-40B4-BE49-F238E27FC236}">
                <a16:creationId xmlns:a16="http://schemas.microsoft.com/office/drawing/2014/main" id="{90C3A017-C9BF-6454-AE3C-AB18B015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28" y="3797026"/>
            <a:ext cx="3280550" cy="595359"/>
          </a:xfrm>
          <a:prstGeom prst="rect">
            <a:avLst/>
          </a:prstGeom>
        </p:spPr>
      </p:pic>
      <p:pic>
        <p:nvPicPr>
          <p:cNvPr id="7" name="Picture 71">
            <a:extLst>
              <a:ext uri="{FF2B5EF4-FFF2-40B4-BE49-F238E27FC236}">
                <a16:creationId xmlns:a16="http://schemas.microsoft.com/office/drawing/2014/main" id="{EBA16E8D-06E5-43DE-106E-B06E3EE20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305" y="5178831"/>
            <a:ext cx="3596264" cy="759689"/>
          </a:xfrm>
          <a:prstGeom prst="rect">
            <a:avLst/>
          </a:prstGeom>
        </p:spPr>
      </p:pic>
      <p:pic>
        <p:nvPicPr>
          <p:cNvPr id="8" name="Picture 72">
            <a:extLst>
              <a:ext uri="{FF2B5EF4-FFF2-40B4-BE49-F238E27FC236}">
                <a16:creationId xmlns:a16="http://schemas.microsoft.com/office/drawing/2014/main" id="{BCF48F16-3D61-7CCC-65DC-7E07B7A95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18933"/>
            <a:ext cx="5517646" cy="11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56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层次聚类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64845D-8277-515D-0F23-169A9C55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89" y="1571934"/>
            <a:ext cx="6262258" cy="464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2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层次聚类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FF7862-ECF2-FD5F-7361-55DFC652B025}"/>
              </a:ext>
            </a:extLst>
          </p:cNvPr>
          <p:cNvSpPr txBox="1"/>
          <p:nvPr/>
        </p:nvSpPr>
        <p:spPr>
          <a:xfrm>
            <a:off x="1034143" y="1720840"/>
            <a:ext cx="9612086" cy="3893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K-means VS </a:t>
            </a:r>
            <a:r>
              <a:rPr lang="zh-CN" altLang="en-US" sz="2800" dirty="0"/>
              <a:t>层次聚类？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/>
              <a:t>K-means</a:t>
            </a:r>
            <a:r>
              <a:rPr lang="zh-CN" altLang="en-US" sz="2800" dirty="0"/>
              <a:t>这种扁平聚类产出一个聚类结果</a:t>
            </a:r>
            <a:r>
              <a:rPr lang="en-US" altLang="zh-CN" sz="2800" dirty="0"/>
              <a:t>(</a:t>
            </a:r>
            <a:r>
              <a:rPr lang="zh-CN" altLang="en-US" sz="2800" dirty="0"/>
              <a:t>都是独立的</a:t>
            </a:r>
            <a:r>
              <a:rPr lang="en-US" altLang="zh-CN" sz="2800" dirty="0"/>
              <a:t>)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/>
              <a:t>层次聚类能够根据你的聚类程度不同，有不同的结果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/>
              <a:t>K-means</a:t>
            </a:r>
            <a:r>
              <a:rPr lang="zh-CN" altLang="en-US" sz="2800" dirty="0"/>
              <a:t>需要指定聚类个数</a:t>
            </a:r>
            <a:r>
              <a:rPr lang="en-US" altLang="zh-CN" sz="2800" dirty="0"/>
              <a:t>K</a:t>
            </a:r>
            <a:r>
              <a:rPr lang="zh-CN" altLang="en-US" sz="2800" dirty="0"/>
              <a:t>，层次聚类不用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/>
              <a:t>K-means</a:t>
            </a:r>
            <a:r>
              <a:rPr lang="zh-CN" altLang="en-US" sz="2800" dirty="0"/>
              <a:t>比层次聚类要快一些</a:t>
            </a:r>
            <a:r>
              <a:rPr lang="en-US" altLang="zh-CN" sz="2800" dirty="0"/>
              <a:t>(</a:t>
            </a:r>
            <a:r>
              <a:rPr lang="zh-CN" altLang="en-US" sz="2800" dirty="0"/>
              <a:t>通常说来</a:t>
            </a:r>
            <a:r>
              <a:rPr lang="en-US" altLang="zh-CN" sz="2800" dirty="0"/>
              <a:t>)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/>
              <a:t>K-means</a:t>
            </a:r>
            <a:r>
              <a:rPr lang="zh-CN" altLang="en-US" sz="2800" dirty="0"/>
              <a:t>用的多，可以用</a:t>
            </a:r>
            <a:r>
              <a:rPr lang="en-US" altLang="zh-CN" sz="2800" dirty="0"/>
              <a:t>K-Median </a:t>
            </a:r>
          </a:p>
        </p:txBody>
      </p:sp>
    </p:spTree>
    <p:extLst>
      <p:ext uri="{BB962C8B-B14F-4D97-AF65-F5344CB8AC3E}">
        <p14:creationId xmlns:p14="http://schemas.microsoft.com/office/powerpoint/2010/main" val="3586154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对角圆角矩形 42">
            <a:extLst>
              <a:ext uri="{FF2B5EF4-FFF2-40B4-BE49-F238E27FC236}">
                <a16:creationId xmlns:a16="http://schemas.microsoft.com/office/drawing/2014/main" id="{B98942B3-9FB4-E163-EBD3-7CB96045944F}"/>
              </a:ext>
            </a:extLst>
          </p:cNvPr>
          <p:cNvSpPr/>
          <p:nvPr/>
        </p:nvSpPr>
        <p:spPr>
          <a:xfrm>
            <a:off x="2639616" y="4329216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27C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C7773AB-3DEF-80CD-AFA7-FD0ABBE0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932416"/>
            <a:ext cx="2596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聚类算法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4A30845-B19D-0147-5FBC-F76691D00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745738"/>
            <a:ext cx="339836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K-means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聚类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6D72D50-EF66-8CB5-7605-1745DAB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59060"/>
            <a:ext cx="2665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层次聚类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85FB205-477F-A859-E7EC-9BD4A61A1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4372382"/>
            <a:ext cx="357469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高斯混合模型</a:t>
            </a:r>
          </a:p>
        </p:txBody>
      </p:sp>
    </p:spTree>
    <p:extLst>
      <p:ext uri="{BB962C8B-B14F-4D97-AF65-F5344CB8AC3E}">
        <p14:creationId xmlns:p14="http://schemas.microsoft.com/office/powerpoint/2010/main" val="4126680948"/>
      </p:ext>
    </p:extLst>
  </p:cSld>
  <p:clrMapOvr>
    <a:masterClrMapping/>
  </p:clrMapOvr>
  <p:transition advTm="8005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96A3FD-631E-D30D-2BB6-A7D01F88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74" y="1380125"/>
            <a:ext cx="8391035" cy="48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7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pic>
        <p:nvPicPr>
          <p:cNvPr id="2" name="Picture 78">
            <a:extLst>
              <a:ext uri="{FF2B5EF4-FFF2-40B4-BE49-F238E27FC236}">
                <a16:creationId xmlns:a16="http://schemas.microsoft.com/office/drawing/2014/main" id="{D25DBB95-8CB4-99CE-5699-0FD6901A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07" y="1795780"/>
            <a:ext cx="7861300" cy="32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1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BFB00C-5413-53B7-6518-1DE02930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71" y="1537596"/>
            <a:ext cx="6397142" cy="46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97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pic>
        <p:nvPicPr>
          <p:cNvPr id="2" name="Picture 82">
            <a:extLst>
              <a:ext uri="{FF2B5EF4-FFF2-40B4-BE49-F238E27FC236}">
                <a16:creationId xmlns:a16="http://schemas.microsoft.com/office/drawing/2014/main" id="{A3BF8A3B-FBCA-9F64-FDE2-33106A68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6" y="1502501"/>
            <a:ext cx="4642757" cy="48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7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7604FD-B210-4F78-7C90-76E72463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38" y="1426290"/>
            <a:ext cx="7803369" cy="48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73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pic>
        <p:nvPicPr>
          <p:cNvPr id="2" name="Picture 84">
            <a:extLst>
              <a:ext uri="{FF2B5EF4-FFF2-40B4-BE49-F238E27FC236}">
                <a16:creationId xmlns:a16="http://schemas.microsoft.com/office/drawing/2014/main" id="{C7D14E1F-578B-6DB9-DDD9-6B4884B55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84" y="1536019"/>
            <a:ext cx="5394429" cy="475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35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pic>
        <p:nvPicPr>
          <p:cNvPr id="2" name="Picture 86">
            <a:extLst>
              <a:ext uri="{FF2B5EF4-FFF2-40B4-BE49-F238E27FC236}">
                <a16:creationId xmlns:a16="http://schemas.microsoft.com/office/drawing/2014/main" id="{15ABC383-60D1-4E46-227B-4E0E7AF4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56" y="1457144"/>
            <a:ext cx="5669227" cy="481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08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pic>
        <p:nvPicPr>
          <p:cNvPr id="3" name="Picture 88">
            <a:extLst>
              <a:ext uri="{FF2B5EF4-FFF2-40B4-BE49-F238E27FC236}">
                <a16:creationId xmlns:a16="http://schemas.microsoft.com/office/drawing/2014/main" id="{B16A1178-4DBD-5D91-D267-F05413F9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65" y="1341846"/>
            <a:ext cx="5972992" cy="51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97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pic>
        <p:nvPicPr>
          <p:cNvPr id="2" name="Picture 90">
            <a:extLst>
              <a:ext uri="{FF2B5EF4-FFF2-40B4-BE49-F238E27FC236}">
                <a16:creationId xmlns:a16="http://schemas.microsoft.com/office/drawing/2014/main" id="{C702102E-509B-4E4B-B705-40E439C4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73" y="1337310"/>
            <a:ext cx="5756956" cy="47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5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EAC80E-5067-6FEC-7E9C-CB9254F8B240}"/>
              </a:ext>
            </a:extLst>
          </p:cNvPr>
          <p:cNvSpPr txBox="1"/>
          <p:nvPr/>
        </p:nvSpPr>
        <p:spPr>
          <a:xfrm>
            <a:off x="936171" y="1335571"/>
            <a:ext cx="796218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GMM</a:t>
            </a:r>
            <a:r>
              <a:rPr lang="zh-CN" altLang="en-US" sz="2800" dirty="0"/>
              <a:t>的优势？ 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可理解性好 </a:t>
            </a:r>
          </a:p>
          <a:p>
            <a:r>
              <a:rPr lang="zh-CN" altLang="en-US" sz="2800" dirty="0"/>
              <a:t>     看做多个分布的组合 </a:t>
            </a:r>
          </a:p>
          <a:p>
            <a:r>
              <a:rPr lang="zh-CN" altLang="en-US" sz="28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速度快 </a:t>
            </a:r>
            <a:endParaRPr lang="en-US" altLang="zh-CN" sz="2800" dirty="0"/>
          </a:p>
          <a:p>
            <a:r>
              <a:rPr lang="en-US" altLang="zh-CN" sz="2800" dirty="0"/>
              <a:t>     </a:t>
            </a:r>
            <a:r>
              <a:rPr lang="zh-CN" altLang="en-US" sz="2800" dirty="0"/>
              <a:t>因为</a:t>
            </a:r>
            <a:r>
              <a:rPr lang="en-US" altLang="zh-CN" sz="2800" dirty="0"/>
              <a:t>EM</a:t>
            </a:r>
            <a:r>
              <a:rPr lang="zh-CN" altLang="en-US" sz="2800" dirty="0"/>
              <a:t>这种高效的算法在，时间复杂度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tkn</a:t>
            </a:r>
            <a:r>
              <a:rPr lang="en-US" altLang="zh-CN" sz="2800" dirty="0"/>
              <a:t>) </a:t>
            </a:r>
          </a:p>
          <a:p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学术上比较直观 </a:t>
            </a:r>
          </a:p>
          <a:p>
            <a:r>
              <a:rPr lang="zh-CN" altLang="en-US" sz="2800" dirty="0"/>
              <a:t>     最大数据似然概率 </a:t>
            </a:r>
            <a:endParaRPr lang="en-US" altLang="zh-CN" sz="2800" dirty="0"/>
          </a:p>
          <a:p>
            <a:endParaRPr lang="zh-CN" altLang="en-US" sz="2800" dirty="0"/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/>
              <a:t>其实可以拓展到多个其他分布的混合 </a:t>
            </a:r>
          </a:p>
          <a:p>
            <a:r>
              <a:rPr lang="zh-CN" altLang="en-US" sz="2800" dirty="0"/>
              <a:t>     多个多项式分布做类别判定 </a:t>
            </a:r>
          </a:p>
        </p:txBody>
      </p:sp>
    </p:spTree>
    <p:extLst>
      <p:ext uri="{BB962C8B-B14F-4D97-AF65-F5344CB8AC3E}">
        <p14:creationId xmlns:p14="http://schemas.microsoft.com/office/powerpoint/2010/main" val="129869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F63012-0CEF-AFB6-6811-ACB1D505A0AC}"/>
              </a:ext>
            </a:extLst>
          </p:cNvPr>
          <p:cNvSpPr txBox="1"/>
          <p:nvPr/>
        </p:nvSpPr>
        <p:spPr>
          <a:xfrm>
            <a:off x="925284" y="1351508"/>
            <a:ext cx="9416145" cy="453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dirty="0"/>
              <a:t>GMM</a:t>
            </a:r>
            <a:r>
              <a:rPr lang="zh-CN" altLang="en-US" sz="2800" dirty="0"/>
              <a:t>的劣势？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初始化要慎重，不然可能掉到局部最优里去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需要手工指定</a:t>
            </a:r>
            <a:r>
              <a:rPr lang="en-US" altLang="zh-CN" sz="2800" dirty="0"/>
              <a:t>K(</a:t>
            </a:r>
            <a:r>
              <a:rPr lang="zh-CN" altLang="en-US" sz="2800" dirty="0"/>
              <a:t>高斯分布</a:t>
            </a:r>
            <a:r>
              <a:rPr lang="en-US" altLang="zh-CN" sz="2800" dirty="0"/>
              <a:t>)</a:t>
            </a:r>
            <a:r>
              <a:rPr lang="zh-CN" altLang="en-US" sz="2800" dirty="0"/>
              <a:t>的个数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 对于我们提到的“非凸”分布数据集，也无能为力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/>
              <a:t>总结一下，怎么做的？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根据当前的参数指定概率分布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根据概率分布重新估计参数 </a:t>
            </a:r>
          </a:p>
        </p:txBody>
      </p:sp>
    </p:spTree>
    <p:extLst>
      <p:ext uri="{BB962C8B-B14F-4D97-AF65-F5344CB8AC3E}">
        <p14:creationId xmlns:p14="http://schemas.microsoft.com/office/powerpoint/2010/main" val="1455061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高斯混合模型</a:t>
            </a:r>
          </a:p>
        </p:txBody>
      </p:sp>
      <p:pic>
        <p:nvPicPr>
          <p:cNvPr id="2" name="Picture 94">
            <a:extLst>
              <a:ext uri="{FF2B5EF4-FFF2-40B4-BE49-F238E27FC236}">
                <a16:creationId xmlns:a16="http://schemas.microsoft.com/office/drawing/2014/main" id="{070879C3-AC9F-3092-89FD-396C687E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1446530"/>
            <a:ext cx="8200232" cy="49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88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68" y="194686"/>
            <a:ext cx="70983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课程内容</a:t>
            </a:r>
          </a:p>
        </p:txBody>
      </p:sp>
      <p:sp>
        <p:nvSpPr>
          <p:cNvPr id="4" name="AutoShape 2" descr="https://image.jiqizhixin.com/uploads/editor/857475d9-f530-425d-9b0e-62e3c0f30fff/640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037976F-DBCB-1BC0-552F-E3AEE267F1B2}"/>
              </a:ext>
            </a:extLst>
          </p:cNvPr>
          <p:cNvSpPr/>
          <p:nvPr/>
        </p:nvSpPr>
        <p:spPr>
          <a:xfrm>
            <a:off x="651523" y="2051548"/>
            <a:ext cx="825867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绪论</a:t>
            </a:r>
            <a:endParaRPr kumimoji="0" lang="en-US" altLang="zh-CN" sz="24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51AF62-5396-025D-3A03-33983B910932}"/>
              </a:ext>
            </a:extLst>
          </p:cNvPr>
          <p:cNvSpPr/>
          <p:nvPr/>
        </p:nvSpPr>
        <p:spPr>
          <a:xfrm>
            <a:off x="1824661" y="2051548"/>
            <a:ext cx="1467068" cy="58105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线性回归</a:t>
            </a:r>
            <a:endParaRPr kumimoji="0" lang="en-US" altLang="zh-CN" sz="24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D034C1-05BA-3879-274A-0CF1EB2AB8A1}"/>
              </a:ext>
            </a:extLst>
          </p:cNvPr>
          <p:cNvSpPr/>
          <p:nvPr/>
        </p:nvSpPr>
        <p:spPr>
          <a:xfrm>
            <a:off x="3639000" y="2051548"/>
            <a:ext cx="1795684" cy="224305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逻辑回归</a:t>
            </a:r>
            <a:endParaRPr kumimoji="0" lang="en-US" altLang="zh-CN" sz="24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决策树</a:t>
            </a:r>
            <a:endParaRPr kumimoji="0" lang="en-US" altLang="zh-CN" sz="24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支持向量机</a:t>
            </a:r>
            <a:endParaRPr kumimoji="0" lang="en-US" altLang="zh-CN" sz="24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贝叶斯分类</a:t>
            </a:r>
            <a:endParaRPr kumimoji="0" lang="en-US" altLang="zh-CN" sz="24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EFE9F7-1E35-AEE4-C70A-4A3ED031B184}"/>
              </a:ext>
            </a:extLst>
          </p:cNvPr>
          <p:cNvSpPr/>
          <p:nvPr/>
        </p:nvSpPr>
        <p:spPr>
          <a:xfrm>
            <a:off x="9410631" y="2051548"/>
            <a:ext cx="2108269" cy="1689052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近邻学习</a:t>
            </a:r>
            <a:endParaRPr kumimoji="0" lang="en-US" altLang="zh-CN" sz="24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主成分分析</a:t>
            </a:r>
            <a:endParaRPr kumimoji="0" lang="en-US" altLang="zh-CN" sz="24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线性判别分析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2CC048-4630-CD58-27F9-5CCC32D2BF7D}"/>
              </a:ext>
            </a:extLst>
          </p:cNvPr>
          <p:cNvSpPr/>
          <p:nvPr/>
        </p:nvSpPr>
        <p:spPr>
          <a:xfrm>
            <a:off x="7596294" y="2051548"/>
            <a:ext cx="1467068" cy="58041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原型聚类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DC1A929-68CF-5083-CFDD-DE7EB0E2734A}"/>
              </a:ext>
            </a:extLst>
          </p:cNvPr>
          <p:cNvGrpSpPr/>
          <p:nvPr/>
        </p:nvGrpSpPr>
        <p:grpSpPr>
          <a:xfrm>
            <a:off x="3197493" y="4437112"/>
            <a:ext cx="3317996" cy="847554"/>
            <a:chOff x="4074148" y="5552938"/>
            <a:chExt cx="3317996" cy="84755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45CB59-6A0A-899C-7224-C53B28C1F159}"/>
                </a:ext>
              </a:extLst>
            </p:cNvPr>
            <p:cNvSpPr/>
            <p:nvPr/>
          </p:nvSpPr>
          <p:spPr>
            <a:xfrm>
              <a:off x="4604201" y="5877272"/>
              <a:ext cx="27879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宋体"/>
                  <a:ea typeface="微软雅黑" panose="020B0503020204020204" pitchFamily="34" charset="-122"/>
                  <a:cs typeface="+mn-cs"/>
                </a:rPr>
                <a:t>模型评估与选择</a:t>
              </a:r>
              <a:endParaRPr kumimoji="0" lang="en-US" altLang="zh-CN" sz="2800" b="1" i="0" u="none" strike="noStrike" kern="1200" cap="none" spc="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箭头: 直角上 9">
              <a:extLst>
                <a:ext uri="{FF2B5EF4-FFF2-40B4-BE49-F238E27FC236}">
                  <a16:creationId xmlns:a16="http://schemas.microsoft.com/office/drawing/2014/main" id="{887CBF3F-AF2E-E77E-3D4F-B78843EA83CF}"/>
                </a:ext>
              </a:extLst>
            </p:cNvPr>
            <p:cNvSpPr/>
            <p:nvPr/>
          </p:nvSpPr>
          <p:spPr>
            <a:xfrm flipH="1">
              <a:off x="4074148" y="5552938"/>
              <a:ext cx="504000" cy="648072"/>
            </a:xfrm>
            <a:prstGeom prst="bentUpArrow">
              <a:avLst>
                <a:gd name="adj1" fmla="val 17812"/>
                <a:gd name="adj2" fmla="val 25000"/>
                <a:gd name="adj3" fmla="val 25000"/>
              </a:avLst>
            </a:prstGeom>
            <a:solidFill>
              <a:srgbClr val="FF0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889644FD-C9A1-0208-AEB9-8487F0489B84}"/>
              </a:ext>
            </a:extLst>
          </p:cNvPr>
          <p:cNvSpPr/>
          <p:nvPr/>
        </p:nvSpPr>
        <p:spPr>
          <a:xfrm>
            <a:off x="5781955" y="2051548"/>
            <a:ext cx="1467068" cy="580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微软雅黑" panose="020B0503020204020204" pitchFamily="34" charset="-122"/>
                <a:cs typeface="+mn-cs"/>
              </a:rPr>
              <a:t>神经网络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4EF3758-8A38-5639-EB6F-66CF8D93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0" y="0"/>
            <a:ext cx="12240000" cy="9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F64A12A-6106-9777-89F3-0705671C0BA4}"/>
              </a:ext>
            </a:extLst>
          </p:cNvPr>
          <p:cNvSpPr txBox="1"/>
          <p:nvPr/>
        </p:nvSpPr>
        <p:spPr>
          <a:xfrm>
            <a:off x="7107275" y="3429000"/>
            <a:ext cx="5084725" cy="2997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solidFill>
                  <a:srgbClr val="2F9C54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微软雅黑"/>
                <a:ea typeface="微软雅黑"/>
                <a:cs typeface="+mn-cs"/>
              </a:rPr>
              <a:t>Q&amp;A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solidFill>
                <a:srgbClr val="2F9C54"/>
              </a:soli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0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66FD73A4-A422-B53E-E05D-76A6E32C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17" y="2082800"/>
            <a:ext cx="5808980" cy="3911600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0187A661-4D12-8EBA-20D0-E43ADBFD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869" y="369351"/>
            <a:ext cx="2133600" cy="58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F56B2B-5977-C60C-2855-C7D7DACC5382}"/>
              </a:ext>
            </a:extLst>
          </p:cNvPr>
          <p:cNvSpPr txBox="1"/>
          <p:nvPr/>
        </p:nvSpPr>
        <p:spPr>
          <a:xfrm>
            <a:off x="1692164" y="1357498"/>
            <a:ext cx="7924801" cy="518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无监督学习</a:t>
            </a:r>
            <a:r>
              <a:rPr lang="en-US" altLang="zh-CN" sz="2800" dirty="0">
                <a:latin typeface="+mj-ea"/>
                <a:ea typeface="+mj-ea"/>
              </a:rPr>
              <a:t>=&gt;</a:t>
            </a:r>
            <a:r>
              <a:rPr lang="zh-CN" altLang="en-US" sz="2800" dirty="0">
                <a:latin typeface="+mj-ea"/>
                <a:ea typeface="+mj-ea"/>
              </a:rPr>
              <a:t>只要数据，不要标记结果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试图探索和发现一定的模式： </a:t>
            </a:r>
          </a:p>
          <a:p>
            <a:pPr marL="914400" lvl="1" indent="-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邮件聚类</a:t>
            </a:r>
            <a:r>
              <a:rPr lang="en-US" altLang="zh-CN" sz="2800" dirty="0">
                <a:latin typeface="+mj-ea"/>
                <a:ea typeface="+mj-ea"/>
              </a:rPr>
              <a:t>(</a:t>
            </a:r>
            <a:r>
              <a:rPr lang="zh-CN" altLang="en-US" sz="2800" dirty="0">
                <a:latin typeface="+mj-ea"/>
                <a:ea typeface="+mj-ea"/>
              </a:rPr>
              <a:t>工作，财务，私人</a:t>
            </a:r>
            <a:r>
              <a:rPr lang="en-US" altLang="zh-CN" sz="2800" dirty="0">
                <a:latin typeface="+mj-ea"/>
                <a:ea typeface="+mj-ea"/>
              </a:rPr>
              <a:t>…) </a:t>
            </a:r>
          </a:p>
          <a:p>
            <a:pPr lvl="2" indent="-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用户购买模式</a:t>
            </a:r>
            <a:r>
              <a:rPr lang="en-US" altLang="zh-CN" sz="2800" dirty="0">
                <a:latin typeface="+mj-ea"/>
                <a:ea typeface="+mj-ea"/>
              </a:rPr>
              <a:t>/</a:t>
            </a:r>
            <a:r>
              <a:rPr lang="zh-CN" altLang="en-US" sz="2800" dirty="0">
                <a:latin typeface="+mj-ea"/>
                <a:ea typeface="+mj-ea"/>
              </a:rPr>
              <a:t>用户</a:t>
            </a:r>
            <a:r>
              <a:rPr lang="en-US" altLang="zh-CN" sz="2800" dirty="0">
                <a:latin typeface="+mj-ea"/>
                <a:ea typeface="+mj-ea"/>
              </a:rPr>
              <a:t>… </a:t>
            </a:r>
          </a:p>
          <a:p>
            <a:pPr lvl="2" indent="-4572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图片边缘</a:t>
            </a:r>
            <a:r>
              <a:rPr lang="en-US" altLang="zh-CN" sz="2800" dirty="0">
                <a:latin typeface="+mj-ea"/>
                <a:ea typeface="+mj-ea"/>
              </a:rPr>
              <a:t>…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用于发现共同的群体</a:t>
            </a:r>
            <a:r>
              <a:rPr lang="en-US" altLang="zh-CN" sz="2800" dirty="0">
                <a:latin typeface="+mj-ea"/>
                <a:ea typeface="+mj-ea"/>
              </a:rPr>
              <a:t>(cluster)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有时候作为监督学习中稀疏特征的预处理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不过有时候结果不那么可靠 </a:t>
            </a:r>
          </a:p>
        </p:txBody>
      </p:sp>
    </p:spTree>
    <p:extLst>
      <p:ext uri="{BB962C8B-B14F-4D97-AF65-F5344CB8AC3E}">
        <p14:creationId xmlns:p14="http://schemas.microsoft.com/office/powerpoint/2010/main" val="91362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984E09-117D-4F7C-F9D8-DD61A7D8889F}"/>
              </a:ext>
            </a:extLst>
          </p:cNvPr>
          <p:cNvSpPr txBox="1"/>
          <p:nvPr/>
        </p:nvSpPr>
        <p:spPr>
          <a:xfrm>
            <a:off x="549726" y="1385400"/>
            <a:ext cx="112776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给定</a:t>
            </a:r>
            <a:r>
              <a:rPr lang="en-US" altLang="zh-CN" sz="2800" dirty="0">
                <a:latin typeface="+mj-ea"/>
                <a:ea typeface="+mj-ea"/>
              </a:rPr>
              <a:t>N</a:t>
            </a:r>
            <a:r>
              <a:rPr lang="zh-CN" altLang="en-US" sz="2800" dirty="0">
                <a:latin typeface="+mj-ea"/>
                <a:ea typeface="+mj-ea"/>
              </a:rPr>
              <a:t>个训练样本</a:t>
            </a:r>
            <a:r>
              <a:rPr lang="en-US" altLang="zh-CN" sz="2800" dirty="0">
                <a:latin typeface="+mj-ea"/>
                <a:ea typeface="+mj-ea"/>
              </a:rPr>
              <a:t>(</a:t>
            </a:r>
            <a:r>
              <a:rPr lang="zh-CN" altLang="en-US" sz="2800" dirty="0">
                <a:latin typeface="+mj-ea"/>
                <a:ea typeface="+mj-ea"/>
              </a:rPr>
              <a:t>未标记的</a:t>
            </a:r>
            <a:r>
              <a:rPr lang="en-US" altLang="zh-CN" sz="2800" dirty="0">
                <a:latin typeface="+mj-ea"/>
                <a:ea typeface="+mj-ea"/>
              </a:rPr>
              <a:t>){x1, . . . , </a:t>
            </a:r>
            <a:r>
              <a:rPr lang="en-US" altLang="zh-CN" sz="2800" dirty="0" err="1">
                <a:latin typeface="+mj-ea"/>
                <a:ea typeface="+mj-ea"/>
              </a:rPr>
              <a:t>xN</a:t>
            </a:r>
            <a:r>
              <a:rPr lang="en-US" altLang="zh-CN" sz="2800" dirty="0">
                <a:latin typeface="+mj-ea"/>
                <a:ea typeface="+mj-ea"/>
              </a:rPr>
              <a:t> },</a:t>
            </a:r>
            <a:r>
              <a:rPr lang="zh-CN" altLang="en-US" sz="2800" dirty="0">
                <a:latin typeface="+mj-ea"/>
                <a:ea typeface="+mj-ea"/>
              </a:rPr>
              <a:t>同时给定结果聚类的个数</a:t>
            </a:r>
            <a:r>
              <a:rPr lang="en-US" altLang="zh-CN" sz="2800" dirty="0">
                <a:latin typeface="+mj-ea"/>
                <a:ea typeface="+mj-ea"/>
              </a:rPr>
              <a:t>K</a:t>
            </a:r>
          </a:p>
          <a:p>
            <a:r>
              <a:rPr lang="en-US" altLang="zh-CN" sz="2800" dirty="0">
                <a:latin typeface="+mj-ea"/>
                <a:ea typeface="+mj-ea"/>
              </a:rPr>
              <a:t> </a:t>
            </a:r>
          </a:p>
          <a:p>
            <a:r>
              <a:rPr lang="zh-CN" altLang="en-US" sz="2800" dirty="0">
                <a:latin typeface="+mj-ea"/>
                <a:ea typeface="+mj-ea"/>
              </a:rPr>
              <a:t>目标：把比较“接近”的样本放到一个</a:t>
            </a:r>
            <a:r>
              <a:rPr lang="en-US" altLang="zh-CN" sz="2800" dirty="0">
                <a:latin typeface="+mj-ea"/>
                <a:ea typeface="+mj-ea"/>
              </a:rPr>
              <a:t>cluster</a:t>
            </a:r>
            <a:r>
              <a:rPr lang="zh-CN" altLang="en-US" sz="2800" dirty="0">
                <a:latin typeface="+mj-ea"/>
                <a:ea typeface="+mj-ea"/>
              </a:rPr>
              <a:t>里，总共得到</a:t>
            </a:r>
            <a:r>
              <a:rPr lang="en-US" altLang="zh-CN" sz="2800" dirty="0">
                <a:latin typeface="+mj-ea"/>
                <a:ea typeface="+mj-ea"/>
              </a:rPr>
              <a:t>K</a:t>
            </a:r>
            <a:r>
              <a:rPr lang="zh-CN" altLang="en-US" sz="2800" dirty="0">
                <a:latin typeface="+mj-ea"/>
                <a:ea typeface="+mj-ea"/>
              </a:rPr>
              <a:t>个</a:t>
            </a:r>
            <a:r>
              <a:rPr lang="en-US" altLang="zh-CN" sz="2800" dirty="0">
                <a:latin typeface="+mj-ea"/>
                <a:ea typeface="+mj-ea"/>
              </a:rPr>
              <a:t>cluster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52791C-966A-1482-C6FA-FC0E8D68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039" y="2944136"/>
            <a:ext cx="7192802" cy="35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D66E57-AF26-C3DC-9C3D-322D8DB08C2D}"/>
              </a:ext>
            </a:extLst>
          </p:cNvPr>
          <p:cNvSpPr txBox="1"/>
          <p:nvPr/>
        </p:nvSpPr>
        <p:spPr>
          <a:xfrm>
            <a:off x="1181288" y="1334976"/>
            <a:ext cx="9998341" cy="5186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没有给定标记的</a:t>
            </a:r>
            <a:r>
              <a:rPr lang="en-US" altLang="zh-CN" sz="2800" dirty="0">
                <a:latin typeface="+mj-ea"/>
                <a:ea typeface="+mj-ea"/>
              </a:rPr>
              <a:t>y</a:t>
            </a:r>
            <a:r>
              <a:rPr lang="zh-CN" altLang="en-US" sz="2800" dirty="0">
                <a:latin typeface="+mj-ea"/>
                <a:ea typeface="+mj-ea"/>
              </a:rPr>
              <a:t>，我们有什么途径？ </a:t>
            </a:r>
            <a:endParaRPr lang="en-US" altLang="zh-CN" sz="28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聚类唯一会使用到的信息是：样本与样本之间的相似度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聚类就是根据样本相互之间的相似度“抱团”的 </a:t>
            </a:r>
            <a:endParaRPr lang="en-US" altLang="zh-CN" sz="28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怎么评判聚类好坏？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直观上就是“抱团紧不紧，异族远不远”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学术上叫做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+mj-ea"/>
                <a:ea typeface="+mj-ea"/>
              </a:rPr>
              <a:t>高类间距，低类内距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+mj-ea"/>
                <a:ea typeface="+mj-ea"/>
              </a:rPr>
              <a:t>高类内相似度，低类间相似度 </a:t>
            </a:r>
          </a:p>
        </p:txBody>
      </p:sp>
    </p:spTree>
    <p:extLst>
      <p:ext uri="{BB962C8B-B14F-4D97-AF65-F5344CB8AC3E}">
        <p14:creationId xmlns:p14="http://schemas.microsoft.com/office/powerpoint/2010/main" val="413968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06" y="96231"/>
            <a:ext cx="8719958" cy="86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聚类算法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C9A83C-B377-9FE0-042F-31F3E57CBBEA}"/>
              </a:ext>
            </a:extLst>
          </p:cNvPr>
          <p:cNvSpPr txBox="1"/>
          <p:nvPr/>
        </p:nvSpPr>
        <p:spPr>
          <a:xfrm>
            <a:off x="1170214" y="1187935"/>
            <a:ext cx="6096000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“相似度”评定对于聚类至关重要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j-ea"/>
                <a:ea typeface="+mj-ea"/>
              </a:rPr>
              <a:t> “相似度”与“距离”负相关 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D6B41D0D-B02B-2CD9-609B-FC046A6CF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07" y="2541360"/>
            <a:ext cx="5857150" cy="4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08265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3549</TotalTime>
  <Words>1124</Words>
  <Application>Microsoft Office PowerPoint</Application>
  <PresentationFormat>宽屏</PresentationFormat>
  <Paragraphs>218</Paragraphs>
  <Slides>47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宋体</vt:lpstr>
      <vt:lpstr>微软雅黑</vt:lpstr>
      <vt:lpstr>Arial</vt:lpstr>
      <vt:lpstr>helvetica</vt:lpstr>
      <vt:lpstr>Impact</vt:lpstr>
      <vt:lpstr>Wingdings</vt:lpstr>
      <vt:lpstr>默认设计模板</vt:lpstr>
      <vt:lpstr>数据挖掘-聚类  </vt:lpstr>
      <vt:lpstr>目录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陈 蕾</cp:lastModifiedBy>
  <cp:revision>3305</cp:revision>
  <cp:lastPrinted>2018-06-09T17:02:00Z</cp:lastPrinted>
  <dcterms:created xsi:type="dcterms:W3CDTF">2016-05-18T20:32:00Z</dcterms:created>
  <dcterms:modified xsi:type="dcterms:W3CDTF">2023-08-13T02:57:39Z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